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29" r:id="rId2"/>
  </p:sldMasterIdLst>
  <p:notesMasterIdLst>
    <p:notesMasterId r:id="rId9"/>
  </p:notesMasterIdLst>
  <p:sldIdLst>
    <p:sldId id="437" r:id="rId3"/>
    <p:sldId id="433" r:id="rId4"/>
    <p:sldId id="434" r:id="rId5"/>
    <p:sldId id="435" r:id="rId6"/>
    <p:sldId id="438" r:id="rId7"/>
    <p:sldId id="42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A"/>
    <a:srgbClr val="40008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74741" autoAdjust="0"/>
  </p:normalViewPr>
  <p:slideViewPr>
    <p:cSldViewPr snapToGrid="0">
      <p:cViewPr>
        <p:scale>
          <a:sx n="92" d="100"/>
          <a:sy n="92" d="100"/>
        </p:scale>
        <p:origin x="-21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56EF5202-18CE-4594-99DF-67F83AE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3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Background: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New pharmaceutical breakthroughs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have made curing hepatitis C (HCV) infection easier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and more effective.  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 Issue: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These new drugs have been priced at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aggressively high rates that bear no relation to the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cost of research and development. With as many as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185 million people living with HCV globally, including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three million Americans, this aggressive drug pricing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will place an unjustifiable and unsustainable burden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on domestic and global health system budgets. 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en-US" sz="1200" b="1" kern="1200" dirty="0" err="1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amfAR’s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View: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Despite important price reductions for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low- and middle-income countries, the astronomical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prices demanded by Gilead and </a:t>
            </a:r>
            <a:r>
              <a:rPr lang="en-US" sz="1200" b="0" kern="1200" dirty="0" err="1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AbbVie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for their HCV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treatments will inevitably limit access to the drugs,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leading to unnecessary loss of life.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F5202-18CE-4594-99DF-67F83AE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22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Roughly 3.2 million Americans have chronic HCV infection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approximately 12,000 Americans die every year from chronic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liver disease associated with the virus.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Those at greatest risk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for HCV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include recipients of blood transfusions and organ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donations prior to 1992,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people with hemophilia, hemodialysis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patients, people living with HIV, and people who inject drugs.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HCV infections in the United States declined steadily from 1982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to 2010, averaging approximately 200,000 infections per year from 1982 to 1991, 43,600 per year from 1992 to 2001, and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19,100 per year from 2002 to 2010.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However, there has been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 75% increase in reported cases from 2010 to 2012.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 burden of HCV in the U.S. is disproportionately borne by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racial and sexual minority populations. HCV prevalence among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African-Americans and some Latino communities (Mexican Americans)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is consistently higher than among white Americans,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with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an HCV rate among African-Americans almost double that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of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 general population.  And infection rates among gay and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bisexual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men in the U.S. have steadily increased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in the past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decade,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particularly among those living with HIV.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F5202-18CE-4594-99DF-67F83AECC69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85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 FDA has approved four new HCV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treatment regimens since late 2013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(Table 1). While the new medications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are welcome advances, they come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with a hefty price tag. For example,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err="1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sofosbuvir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has been priced in the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United States at $84,000 for a 12 week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course of treatment.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Such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exorbitant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price setting has once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again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brought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 issue of drug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pricing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to the fore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in the U.S. and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 world.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F5202-18CE-4594-99DF-67F83AE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4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Using just list prices, one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estimate found that treating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all HCV-infected individuals 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 U.S. with </a:t>
            </a:r>
            <a:r>
              <a:rPr lang="en-US" sz="1200" b="0" kern="1200" dirty="0" err="1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sofosbuvir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would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cost more than $268 billion.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However, virtually all providers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get some sort of discount off the list price (Figure 2). But even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taking these into account, the cost of treating all HCV-infected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individuals in the U.S. would still be approximately $110 billion, a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figure completely unrelated to the cost of developing the drug.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F5202-18CE-4594-99DF-67F83AECC6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70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Although voluntary licenses may reduce the cost of HCV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medications in certain low-income countries, such medications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may remain out of reach for those in middle-income countries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not covered by the licenses. In particular, Gilead has not made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clear the criteria it used to determine the geographic range of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 agreement. The 91 countries included in the agreement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account for all countries designated as low-income by the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World Bank, 37 lower-middle-income, 17 upper-middle income,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and two high-income countries, but exclude 13 lower middle-income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and 38 upper-middle-income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countries. 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For countries left out of the agreement (Figure 3), the default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rules established under the Agreement on Trade-Related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Aspects of Intellectual Property Rights (TRIPS) are maintained.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This means that Gilead retains the exclusive right to sell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err="1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sofosbuvir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in these countries without any generic competition.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While few would argue that high-income countries should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have been included, Gilead’s rationale for including Equatorial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Guinea, for example, while excluding countries such as El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Salvador or the Philippines has not been explained. Excluded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lower- and upper-middle-income countries are estimated to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have more than 49 million people with chronic HCV,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including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more than 29 million in China alone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F5202-18CE-4594-99DF-67F83AECC6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16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Gilead purchased a company </a:t>
            </a:r>
            <a:r>
              <a:rPr lang="en-US" baseline="0" dirty="0" err="1" smtClean="0"/>
              <a:t>Pharmasset</a:t>
            </a:r>
            <a:r>
              <a:rPr lang="en-US" baseline="0" dirty="0" smtClean="0"/>
              <a:t> for 11billion dollars for its New wonder drug (</a:t>
            </a:r>
            <a:r>
              <a:rPr lang="en-US" baseline="0" dirty="0" err="1" smtClean="0"/>
              <a:t>Sofosbuvir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Sovaldi</a:t>
            </a:r>
            <a:r>
              <a:rPr lang="en-US" baseline="0" dirty="0" smtClean="0"/>
              <a:t>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Only </a:t>
            </a:r>
            <a:r>
              <a:rPr lang="en-US" baseline="0" dirty="0" smtClean="0"/>
              <a:t>$281M went into the total research and development budget for all of its drugs, including </a:t>
            </a:r>
            <a:r>
              <a:rPr lang="en-US" baseline="0" dirty="0" err="1" smtClean="0"/>
              <a:t>Sofosbuvir</a:t>
            </a:r>
            <a:endParaRPr lang="en-US" baseline="0" dirty="0" smtClean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First year earnings of drug </a:t>
            </a:r>
            <a:r>
              <a:rPr lang="en-US" baseline="0" dirty="0" err="1" smtClean="0"/>
              <a:t>Sofosbuvir</a:t>
            </a:r>
            <a:r>
              <a:rPr lang="en-US" baseline="0" dirty="0" smtClean="0"/>
              <a:t> surpassed purchase price for </a:t>
            </a:r>
            <a:r>
              <a:rPr lang="en-US" baseline="0" dirty="0" err="1" smtClean="0"/>
              <a:t>Pharmasset</a:t>
            </a:r>
            <a:endParaRPr lang="en-US" baseline="0" dirty="0" smtClean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Pills </a:t>
            </a:r>
            <a:r>
              <a:rPr lang="en-US" baseline="0" dirty="0" smtClean="0"/>
              <a:t>were priced out of reach for most people w </a:t>
            </a:r>
            <a:r>
              <a:rPr lang="en-US" baseline="0" dirty="0" err="1" smtClean="0"/>
              <a:t>hep</a:t>
            </a:r>
            <a:r>
              <a:rPr lang="en-US" baseline="0" dirty="0" smtClean="0"/>
              <a:t> C ($1000 per pill or $84k for 12 week course of treatment</a:t>
            </a:r>
            <a:r>
              <a:rPr lang="en-US" baseline="0" dirty="0" smtClean="0"/>
              <a:t>)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The price for treatment is starting to decline due to competition from other drug companies, but the price of treatment is still out of reach for many</a:t>
            </a:r>
            <a:endParaRPr lang="en-US" baseline="0" dirty="0" smtClean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F5202-18CE-4594-99DF-67F83AECC69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6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57600"/>
            <a:ext cx="9144000" cy="1371159"/>
          </a:xfrm>
          <a:prstGeom prst="rect">
            <a:avLst/>
          </a:prstGeom>
        </p:spPr>
        <p:txBody>
          <a:bodyPr lIns="274320" tIns="0" rIns="274320" bIns="0" anchor="ctr" anchorCtr="0"/>
          <a:lstStyle>
            <a:lvl1pPr algn="l">
              <a:defRPr sz="3600" baseline="0">
                <a:solidFill>
                  <a:schemeClr val="bg1"/>
                </a:solidFill>
                <a:latin typeface="Helvetica 35 Thin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457200"/>
          </a:xfrm>
          <a:prstGeom prst="rect">
            <a:avLst/>
          </a:prstGeom>
        </p:spPr>
        <p:txBody>
          <a:bodyPr lIns="274320" tIns="0" rIns="274320" bIns="0" anchor="ctr" anchorCtr="0"/>
          <a:lstStyle>
            <a:lvl1pPr marL="0" indent="0" algn="l">
              <a:buNone/>
              <a:defRPr sz="1800" baseline="0">
                <a:solidFill>
                  <a:srgbClr val="55565A"/>
                </a:solidFill>
                <a:latin typeface="Helvetica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4001" cy="5027509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3655909"/>
            <a:ext cx="9144000" cy="1371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rulebar-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7509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79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6306"/>
            <a:ext cx="8229600" cy="663009"/>
          </a:xfrm>
          <a:prstGeom prst="rect">
            <a:avLst/>
          </a:prstGeom>
          <a:ln w="15875">
            <a:noFill/>
          </a:ln>
        </p:spPr>
        <p:txBody>
          <a:bodyPr vert="horz"/>
          <a:lstStyle>
            <a:lvl1pPr algn="l">
              <a:defRPr sz="3600" baseline="0">
                <a:solidFill>
                  <a:srgbClr val="00669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542"/>
            <a:ext cx="8229600" cy="42276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3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1"/>
          <p:cNvCxnSpPr>
            <a:cxnSpLocks noChangeShapeType="1"/>
          </p:cNvCxnSpPr>
          <p:nvPr/>
        </p:nvCxnSpPr>
        <p:spPr bwMode="auto">
          <a:xfrm>
            <a:off x="457200" y="1728788"/>
            <a:ext cx="8229600" cy="6350"/>
          </a:xfrm>
          <a:prstGeom prst="line">
            <a:avLst/>
          </a:prstGeom>
          <a:noFill/>
          <a:ln w="25400" algn="ctr">
            <a:solidFill>
              <a:srgbClr val="00669A"/>
            </a:solidFill>
            <a:round/>
            <a:headEnd/>
            <a:tailEnd/>
          </a:ln>
        </p:spPr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3784"/>
            <a:ext cx="4038600" cy="41423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3784"/>
            <a:ext cx="4038600" cy="41423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26306"/>
            <a:ext cx="8229600" cy="663009"/>
          </a:xfrm>
          <a:prstGeom prst="rect">
            <a:avLst/>
          </a:prstGeom>
          <a:ln w="15875">
            <a:noFill/>
          </a:ln>
        </p:spPr>
        <p:txBody>
          <a:bodyPr vert="horz"/>
          <a:lstStyle>
            <a:lvl1pPr algn="l">
              <a:defRPr sz="3600" baseline="0">
                <a:solidFill>
                  <a:srgbClr val="00669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7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400800" y="274320"/>
            <a:ext cx="245292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F0D6C0C-B3F7-014F-9F00-F6FCC0758221}" type="slidenum">
              <a:rPr lang="en-US" sz="1200" smtClean="0">
                <a:solidFill>
                  <a:srgbClr val="00567D"/>
                </a:solidFill>
                <a:latin typeface="Helvetica 65 Medium"/>
              </a:rPr>
              <a:t>‹#›</a:t>
            </a:fld>
            <a:endParaRPr lang="en-US" sz="1200" dirty="0">
              <a:solidFill>
                <a:srgbClr val="00567D"/>
              </a:solidFill>
              <a:latin typeface="Helvetica 65 Medium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73932" y="914400"/>
            <a:ext cx="8579795" cy="4572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3200" baseline="0">
                <a:solidFill>
                  <a:srgbClr val="231F20"/>
                </a:solidFill>
                <a:latin typeface="Helvetica 35 Thin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73932" y="1371600"/>
            <a:ext cx="8579795" cy="41148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buNone/>
              <a:defRPr sz="1800" baseline="0">
                <a:solidFill>
                  <a:srgbClr val="55565A"/>
                </a:solidFill>
                <a:latin typeface="Helvetica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2009775"/>
            <a:ext cx="8579089" cy="41310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0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4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400800" y="274320"/>
            <a:ext cx="245292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F0D6C0C-B3F7-014F-9F00-F6FCC0758221}" type="slidenum">
              <a:rPr lang="en-US" sz="1200" smtClean="0">
                <a:solidFill>
                  <a:srgbClr val="00567D"/>
                </a:solidFill>
                <a:latin typeface="Helvetica 65 Medium"/>
              </a:rPr>
              <a:t>‹#›</a:t>
            </a:fld>
            <a:endParaRPr lang="en-US" sz="1200" dirty="0">
              <a:solidFill>
                <a:srgbClr val="00567D"/>
              </a:solidFill>
              <a:latin typeface="Helvetica 65 Medium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73932" y="914400"/>
            <a:ext cx="8579795" cy="4572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3200" baseline="0">
                <a:solidFill>
                  <a:srgbClr val="231F20"/>
                </a:solidFill>
                <a:latin typeface="Helvetica 35 Thin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73932" y="1371600"/>
            <a:ext cx="8579795" cy="41148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buNone/>
              <a:defRPr sz="1800" baseline="0">
                <a:solidFill>
                  <a:srgbClr val="55565A"/>
                </a:solidFill>
                <a:latin typeface="Helvetica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9" y="2009775"/>
            <a:ext cx="4100138" cy="41310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753589" y="2011456"/>
            <a:ext cx="4100138" cy="41310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1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856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mfar_logo_pp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79" y="6004134"/>
            <a:ext cx="1143000" cy="435712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274319" y="6583680"/>
            <a:ext cx="8595360" cy="0"/>
          </a:xfrm>
          <a:prstGeom prst="line">
            <a:avLst/>
          </a:prstGeom>
          <a:ln w="6350">
            <a:solidFill>
              <a:srgbClr val="55565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63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8" r:id="rId2"/>
    <p:sldLayoutId id="214748373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mfar_logo_ppt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79" y="6004134"/>
            <a:ext cx="1143000" cy="43571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74319" y="6583680"/>
            <a:ext cx="8595360" cy="0"/>
          </a:xfrm>
          <a:prstGeom prst="line">
            <a:avLst/>
          </a:prstGeom>
          <a:ln w="6350">
            <a:solidFill>
              <a:srgbClr val="55565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19" y="548640"/>
            <a:ext cx="8595360" cy="0"/>
          </a:xfrm>
          <a:prstGeom prst="line">
            <a:avLst/>
          </a:prstGeom>
          <a:ln w="6350">
            <a:solidFill>
              <a:srgbClr val="55565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00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2-17 at 11.28.5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680413"/>
            <a:ext cx="5252027" cy="58288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1406" y="1"/>
            <a:ext cx="8962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amfAR</a:t>
            </a:r>
            <a:r>
              <a:rPr lang="en-US" sz="2000" dirty="0" smtClean="0"/>
              <a:t> Issue Brief on Hepatitis C Drug Pricing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643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2-17 at 11.20.2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1135"/>
            <a:ext cx="7483001" cy="576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2-17 at 11.21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3301"/>
            <a:ext cx="9144000" cy="494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02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2-17 at 11.22.3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6496"/>
            <a:ext cx="9144000" cy="519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7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2-17 at 11.23.4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1136"/>
            <a:ext cx="9144000" cy="519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0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467" y="703094"/>
            <a:ext cx="5102046" cy="569841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181406" y="1"/>
            <a:ext cx="8962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2014 Sales of </a:t>
            </a:r>
            <a:r>
              <a:rPr lang="en-US" sz="2000" dirty="0" err="1" smtClean="0"/>
              <a:t>Sofosbuvir</a:t>
            </a:r>
            <a:r>
              <a:rPr lang="en-US" sz="2000" dirty="0" smtClean="0"/>
              <a:t> Exceed Gilead’s Purchase of </a:t>
            </a:r>
            <a:r>
              <a:rPr lang="en-US" sz="2000" dirty="0" err="1" smtClean="0"/>
              <a:t>Pharmasset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449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fAR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mfA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amfAR Template 2012</Template>
  <TotalTime>18260</TotalTime>
  <Words>811</Words>
  <Application>Microsoft Office PowerPoint</Application>
  <PresentationFormat>On-screen Show (4:3)</PresentationFormat>
  <Paragraphs>26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amfAR Title</vt:lpstr>
      <vt:lpstr>amfAR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amfAR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Collins</dc:creator>
  <cp:lastModifiedBy>Greg Millett</cp:lastModifiedBy>
  <cp:revision>246</cp:revision>
  <cp:lastPrinted>2013-09-09T15:08:36Z</cp:lastPrinted>
  <dcterms:created xsi:type="dcterms:W3CDTF">2013-04-16T20:39:54Z</dcterms:created>
  <dcterms:modified xsi:type="dcterms:W3CDTF">2015-02-17T16:55:10Z</dcterms:modified>
</cp:coreProperties>
</file>